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566"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F33F11-CE0D-47BD-9E69-1B8927064B1B}"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7A148-E2CB-4D5B-91C3-90F51D36ED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33F11-CE0D-47BD-9E69-1B8927064B1B}"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7A148-E2CB-4D5B-91C3-90F51D36ED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33F11-CE0D-47BD-9E69-1B8927064B1B}"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7A148-E2CB-4D5B-91C3-90F51D36ED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33F11-CE0D-47BD-9E69-1B8927064B1B}"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7A148-E2CB-4D5B-91C3-90F51D36ED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33F11-CE0D-47BD-9E69-1B8927064B1B}"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7A148-E2CB-4D5B-91C3-90F51D36ED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F33F11-CE0D-47BD-9E69-1B8927064B1B}" type="datetimeFigureOut">
              <a:rPr lang="en-US" smtClean="0"/>
              <a:pPr/>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7A148-E2CB-4D5B-91C3-90F51D36ED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F33F11-CE0D-47BD-9E69-1B8927064B1B}" type="datetimeFigureOut">
              <a:rPr lang="en-US" smtClean="0"/>
              <a:pPr/>
              <a:t>9/15/2019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87A148-E2CB-4D5B-91C3-90F51D36ED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33F11-CE0D-47BD-9E69-1B8927064B1B}" type="datetimeFigureOut">
              <a:rPr lang="en-US" smtClean="0"/>
              <a:pPr/>
              <a:t>9/15/2019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87A148-E2CB-4D5B-91C3-90F51D36ED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33F11-CE0D-47BD-9E69-1B8927064B1B}" type="datetimeFigureOut">
              <a:rPr lang="en-US" smtClean="0"/>
              <a:pPr/>
              <a:t>9/15/2019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87A148-E2CB-4D5B-91C3-90F51D36ED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33F11-CE0D-47BD-9E69-1B8927064B1B}" type="datetimeFigureOut">
              <a:rPr lang="en-US" smtClean="0"/>
              <a:pPr/>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7A148-E2CB-4D5B-91C3-90F51D36ED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33F11-CE0D-47BD-9E69-1B8927064B1B}" type="datetimeFigureOut">
              <a:rPr lang="en-US" smtClean="0"/>
              <a:pPr/>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7A148-E2CB-4D5B-91C3-90F51D36ED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33F11-CE0D-47BD-9E69-1B8927064B1B}" type="datetimeFigureOut">
              <a:rPr lang="en-US" smtClean="0"/>
              <a:pPr/>
              <a:t>9/15/2019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7A148-E2CB-4D5B-91C3-90F51D36ED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457199"/>
          </a:xfrm>
        </p:spPr>
        <p:txBody>
          <a:bodyPr>
            <a:normAutofit fontScale="90000"/>
          </a:bodyPr>
          <a:lstStyle/>
          <a:p>
            <a:r>
              <a:rPr lang="en-US" dirty="0" smtClean="0">
                <a:solidFill>
                  <a:schemeClr val="accent2"/>
                </a:solidFill>
              </a:rPr>
              <a:t>Continents and Ocean Basins </a:t>
            </a:r>
            <a:endParaRPr lang="en-US" dirty="0">
              <a:solidFill>
                <a:schemeClr val="accent2"/>
              </a:solidFill>
            </a:endParaRPr>
          </a:p>
        </p:txBody>
      </p:sp>
      <p:sp>
        <p:nvSpPr>
          <p:cNvPr id="3" name="Subtitle 2"/>
          <p:cNvSpPr>
            <a:spLocks noGrp="1"/>
          </p:cNvSpPr>
          <p:nvPr>
            <p:ph type="subTitle" idx="1"/>
          </p:nvPr>
        </p:nvSpPr>
        <p:spPr>
          <a:xfrm>
            <a:off x="228600" y="762000"/>
            <a:ext cx="8763000" cy="5867400"/>
          </a:xfrm>
        </p:spPr>
        <p:txBody>
          <a:bodyPr>
            <a:noAutofit/>
          </a:bodyPr>
          <a:lstStyle/>
          <a:p>
            <a:pPr algn="l">
              <a:buFont typeface="Wingdings" pitchFamily="2" charset="2"/>
              <a:buChar char="Ø"/>
            </a:pPr>
            <a:r>
              <a:rPr lang="en-US" sz="2400" dirty="0" smtClean="0">
                <a:solidFill>
                  <a:schemeClr val="tx2"/>
                </a:solidFill>
              </a:rPr>
              <a:t>The position of the continents and the ocean bodies, as we see in the map, have not been the same in the past. If this is so, the questions arises what were their positions in the past? Why and how they change their position?</a:t>
            </a:r>
          </a:p>
          <a:p>
            <a:pPr algn="l">
              <a:buFont typeface="Wingdings" pitchFamily="2" charset="2"/>
              <a:buChar char="Ø"/>
            </a:pPr>
            <a:r>
              <a:rPr lang="en-US" sz="2400" b="1" dirty="0" smtClean="0">
                <a:solidFill>
                  <a:schemeClr val="tx1"/>
                </a:solidFill>
              </a:rPr>
              <a:t>Continents </a:t>
            </a:r>
            <a:r>
              <a:rPr lang="en-US" sz="2400" dirty="0" smtClean="0">
                <a:solidFill>
                  <a:schemeClr val="tx2"/>
                </a:solidFill>
              </a:rPr>
              <a:t>and </a:t>
            </a:r>
            <a:r>
              <a:rPr lang="en-US" sz="2400" b="1" dirty="0" smtClean="0">
                <a:solidFill>
                  <a:schemeClr val="tx1"/>
                </a:solidFill>
              </a:rPr>
              <a:t>ocean</a:t>
            </a:r>
            <a:r>
              <a:rPr lang="en-US" sz="2400" dirty="0" smtClean="0">
                <a:solidFill>
                  <a:schemeClr val="tx2"/>
                </a:solidFill>
              </a:rPr>
              <a:t> basins being fundamental relief features of the globe are considered as </a:t>
            </a:r>
            <a:r>
              <a:rPr lang="en-US" sz="2400" b="1" dirty="0" smtClean="0">
                <a:solidFill>
                  <a:schemeClr val="tx1"/>
                </a:solidFill>
              </a:rPr>
              <a:t>‘relief feature of the first order’.</a:t>
            </a:r>
          </a:p>
          <a:p>
            <a:pPr algn="l">
              <a:buFont typeface="Wingdings" pitchFamily="2" charset="2"/>
              <a:buChar char="Ø"/>
            </a:pPr>
            <a:r>
              <a:rPr lang="en-US" sz="2400" dirty="0" smtClean="0">
                <a:solidFill>
                  <a:schemeClr val="tx2"/>
                </a:solidFill>
              </a:rPr>
              <a:t>There are different </a:t>
            </a:r>
            <a:r>
              <a:rPr lang="en-US" sz="2400" b="1" dirty="0" smtClean="0">
                <a:solidFill>
                  <a:schemeClr val="tx1"/>
                </a:solidFill>
              </a:rPr>
              <a:t>views, concepts, hypothesis and theories </a:t>
            </a:r>
            <a:r>
              <a:rPr lang="en-US" sz="2400" dirty="0" smtClean="0">
                <a:solidFill>
                  <a:schemeClr val="tx2"/>
                </a:solidFill>
              </a:rPr>
              <a:t>regarding the origin of the continents and ocean basins have been put forth by the scientists from time to time.</a:t>
            </a:r>
          </a:p>
          <a:p>
            <a:pPr algn="l">
              <a:buFont typeface="Wingdings" pitchFamily="2" charset="2"/>
              <a:buChar char="Ø"/>
            </a:pPr>
            <a:r>
              <a:rPr lang="en-US" sz="2400" dirty="0" smtClean="0">
                <a:solidFill>
                  <a:schemeClr val="tx2"/>
                </a:solidFill>
              </a:rPr>
              <a:t>Before examining these views about their origin we should know the characteristic features of the distributional patterns and arrangement of the continents and ocean basins as seen at present.</a:t>
            </a:r>
          </a:p>
          <a:p>
            <a:pPr algn="l">
              <a:buFont typeface="Wingdings" pitchFamily="2" charset="2"/>
              <a:buChar char="Ø"/>
            </a:pPr>
            <a:r>
              <a:rPr lang="en-US" sz="2400" b="1" dirty="0" smtClean="0">
                <a:solidFill>
                  <a:schemeClr val="tx1"/>
                </a:solidFill>
              </a:rPr>
              <a:t>About 70.8 percent </a:t>
            </a:r>
            <a:r>
              <a:rPr lang="en-US" sz="2400" dirty="0" smtClean="0">
                <a:solidFill>
                  <a:schemeClr val="tx2"/>
                </a:solidFill>
              </a:rPr>
              <a:t>of the total </a:t>
            </a:r>
            <a:r>
              <a:rPr lang="en-US" sz="2400" b="1" dirty="0" smtClean="0">
                <a:solidFill>
                  <a:schemeClr val="tx1"/>
                </a:solidFill>
              </a:rPr>
              <a:t>surface area of the globe </a:t>
            </a:r>
            <a:r>
              <a:rPr lang="en-US" sz="2400" dirty="0" smtClean="0">
                <a:solidFill>
                  <a:schemeClr val="tx2"/>
                </a:solidFill>
              </a:rPr>
              <a:t>is represented by the </a:t>
            </a:r>
            <a:r>
              <a:rPr lang="en-US" sz="2400" b="1" dirty="0" smtClean="0">
                <a:solidFill>
                  <a:schemeClr val="tx1"/>
                </a:solidFill>
              </a:rPr>
              <a:t>oceans </a:t>
            </a:r>
            <a:r>
              <a:rPr lang="en-US" sz="2400" dirty="0" smtClean="0">
                <a:solidFill>
                  <a:schemeClr val="tx2"/>
                </a:solidFill>
              </a:rPr>
              <a:t>where remaining </a:t>
            </a:r>
            <a:r>
              <a:rPr lang="en-US" sz="2400" b="1" dirty="0" smtClean="0">
                <a:solidFill>
                  <a:schemeClr val="tx1"/>
                </a:solidFill>
              </a:rPr>
              <a:t>29.2 percent </a:t>
            </a:r>
            <a:r>
              <a:rPr lang="en-US" sz="2400" dirty="0" smtClean="0">
                <a:solidFill>
                  <a:schemeClr val="tx2"/>
                </a:solidFill>
              </a:rPr>
              <a:t>is represented by the </a:t>
            </a:r>
            <a:r>
              <a:rPr lang="en-US" sz="2400" b="1" dirty="0" smtClean="0">
                <a:solidFill>
                  <a:schemeClr val="tx1"/>
                </a:solidFill>
              </a:rPr>
              <a:t>continents.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Jig-saw-fit</a:t>
            </a:r>
            <a:endParaRPr lang="en-US" dirty="0"/>
          </a:p>
        </p:txBody>
      </p:sp>
      <p:pic>
        <p:nvPicPr>
          <p:cNvPr id="2050" name="Picture 2" descr="C:\Users\Tech\Downloads\IMG_20190914_130532.jpg"/>
          <p:cNvPicPr>
            <a:picLocks noGrp="1" noChangeAspect="1" noChangeArrowheads="1"/>
          </p:cNvPicPr>
          <p:nvPr>
            <p:ph idx="1"/>
          </p:nvPr>
        </p:nvPicPr>
        <p:blipFill>
          <a:blip r:embed="rId2" cstate="print"/>
          <a:srcRect/>
          <a:stretch>
            <a:fillRect/>
          </a:stretch>
        </p:blipFill>
        <p:spPr bwMode="auto">
          <a:xfrm>
            <a:off x="1524000" y="1066800"/>
            <a:ext cx="5943600" cy="5562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Geological based evidence</a:t>
            </a:r>
            <a:endParaRPr lang="en-US" dirty="0"/>
          </a:p>
        </p:txBody>
      </p:sp>
      <p:sp>
        <p:nvSpPr>
          <p:cNvPr id="3" name="Content Placeholder 2"/>
          <p:cNvSpPr>
            <a:spLocks noGrp="1"/>
          </p:cNvSpPr>
          <p:nvPr>
            <p:ph idx="1"/>
          </p:nvPr>
        </p:nvSpPr>
        <p:spPr>
          <a:xfrm>
            <a:off x="228600" y="914400"/>
            <a:ext cx="8763000" cy="5638800"/>
          </a:xfrm>
        </p:spPr>
        <p:txBody>
          <a:bodyPr numCol="2">
            <a:normAutofit/>
          </a:bodyPr>
          <a:lstStyle/>
          <a:p>
            <a:pPr>
              <a:buFont typeface="Wingdings" pitchFamily="2" charset="2"/>
              <a:buChar char="Ø"/>
            </a:pPr>
            <a:r>
              <a:rPr lang="en-US" sz="2000" dirty="0" smtClean="0">
                <a:solidFill>
                  <a:schemeClr val="tx2"/>
                </a:solidFill>
              </a:rPr>
              <a:t>Geological evidence denotes that the Caledonian and </a:t>
            </a:r>
            <a:r>
              <a:rPr lang="en-US" sz="2000" dirty="0" err="1" smtClean="0">
                <a:solidFill>
                  <a:schemeClr val="tx2"/>
                </a:solidFill>
              </a:rPr>
              <a:t>Hercynian</a:t>
            </a:r>
            <a:r>
              <a:rPr lang="en-US" sz="2000" dirty="0" smtClean="0">
                <a:solidFill>
                  <a:schemeClr val="tx2"/>
                </a:solidFill>
              </a:rPr>
              <a:t> mountain systems of the western and eastern coastal areas of the Atlantic are </a:t>
            </a:r>
            <a:r>
              <a:rPr lang="en-US" sz="2000" dirty="0" err="1" smtClean="0">
                <a:solidFill>
                  <a:schemeClr val="tx2"/>
                </a:solidFill>
              </a:rPr>
              <a:t>are</a:t>
            </a:r>
            <a:r>
              <a:rPr lang="en-US" sz="2000" dirty="0" smtClean="0">
                <a:solidFill>
                  <a:schemeClr val="tx2"/>
                </a:solidFill>
              </a:rPr>
              <a:t> similar and identical (fig.5.4).</a:t>
            </a:r>
          </a:p>
          <a:p>
            <a:pPr>
              <a:buFont typeface="Wingdings" pitchFamily="2" charset="2"/>
              <a:buChar char="Ø"/>
            </a:pPr>
            <a:r>
              <a:rPr lang="en-US" sz="2000" dirty="0" smtClean="0">
                <a:solidFill>
                  <a:schemeClr val="tx2"/>
                </a:solidFill>
              </a:rPr>
              <a:t>Geologically , both the coasts of the Atlantic are also identical.  </a:t>
            </a:r>
          </a:p>
          <a:p>
            <a:pPr>
              <a:buNone/>
            </a:pPr>
            <a:endParaRPr lang="en-US" sz="2000" dirty="0">
              <a:solidFill>
                <a:schemeClr val="tx2"/>
              </a:solidFill>
            </a:endParaRPr>
          </a:p>
        </p:txBody>
      </p:sp>
      <p:pic>
        <p:nvPicPr>
          <p:cNvPr id="3076" name="Picture 4" descr="C:\Users\Tech\Downloads\IMG_20190914_130642.jpg"/>
          <p:cNvPicPr>
            <a:picLocks noChangeAspect="1" noChangeArrowheads="1"/>
          </p:cNvPicPr>
          <p:nvPr/>
        </p:nvPicPr>
        <p:blipFill>
          <a:blip r:embed="rId2" cstate="print"/>
          <a:srcRect/>
          <a:stretch>
            <a:fillRect/>
          </a:stretch>
        </p:blipFill>
        <p:spPr bwMode="auto">
          <a:xfrm>
            <a:off x="4648201" y="990600"/>
            <a:ext cx="4191000" cy="5334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Distribution of fossils</a:t>
            </a:r>
            <a:endParaRPr lang="en-US" dirty="0"/>
          </a:p>
        </p:txBody>
      </p:sp>
      <p:sp>
        <p:nvSpPr>
          <p:cNvPr id="3" name="Content Placeholder 2"/>
          <p:cNvSpPr>
            <a:spLocks noGrp="1"/>
          </p:cNvSpPr>
          <p:nvPr>
            <p:ph idx="1"/>
          </p:nvPr>
        </p:nvSpPr>
        <p:spPr>
          <a:xfrm>
            <a:off x="228600" y="990600"/>
            <a:ext cx="8610600" cy="5486400"/>
          </a:xfrm>
        </p:spPr>
        <p:txBody>
          <a:bodyPr>
            <a:normAutofit lnSpcReduction="10000"/>
          </a:bodyPr>
          <a:lstStyle/>
          <a:p>
            <a:pPr>
              <a:buFont typeface="Wingdings" pitchFamily="2" charset="2"/>
              <a:buChar char="Ø"/>
            </a:pPr>
            <a:r>
              <a:rPr lang="en-US" sz="2400" dirty="0" smtClean="0">
                <a:solidFill>
                  <a:schemeClr val="tx2"/>
                </a:solidFill>
              </a:rPr>
              <a:t>There is marked similarity in the fossils and vegetation remains found on the eastern coast of south America and the western coast of Africa.</a:t>
            </a:r>
          </a:p>
          <a:p>
            <a:pPr>
              <a:buFont typeface="Wingdings" pitchFamily="2" charset="2"/>
              <a:buChar char="Ø"/>
            </a:pPr>
            <a:r>
              <a:rPr lang="en-US" sz="2400" dirty="0" smtClean="0">
                <a:solidFill>
                  <a:schemeClr val="tx2"/>
                </a:solidFill>
              </a:rPr>
              <a:t>It has been reported from geodetic evidences that Greenland is drifting westward at the rate </a:t>
            </a:r>
            <a:r>
              <a:rPr lang="en-US" sz="2400" b="1" dirty="0" smtClean="0"/>
              <a:t>of 20 cm per </a:t>
            </a:r>
            <a:r>
              <a:rPr lang="en-US" sz="2400" dirty="0" smtClean="0">
                <a:solidFill>
                  <a:schemeClr val="tx2"/>
                </a:solidFill>
              </a:rPr>
              <a:t>year.</a:t>
            </a:r>
          </a:p>
          <a:p>
            <a:pPr>
              <a:buFont typeface="Wingdings" pitchFamily="2" charset="2"/>
              <a:buChar char="Ø"/>
            </a:pPr>
            <a:r>
              <a:rPr lang="en-US" sz="2400" dirty="0" smtClean="0">
                <a:solidFill>
                  <a:schemeClr val="tx2"/>
                </a:solidFill>
              </a:rPr>
              <a:t>The </a:t>
            </a:r>
            <a:r>
              <a:rPr lang="en-US" sz="2400" b="1" dirty="0" smtClean="0"/>
              <a:t>lemming </a:t>
            </a:r>
            <a:r>
              <a:rPr lang="en-US" sz="2400" dirty="0" smtClean="0">
                <a:solidFill>
                  <a:schemeClr val="tx2"/>
                </a:solidFill>
              </a:rPr>
              <a:t>(small sized animal) of the northern part of Scandinavia have a tendency to run westward when their population is enormously increased but they are founded in the sea water due to absence of any land </a:t>
            </a:r>
            <a:r>
              <a:rPr lang="en-US" sz="2400" dirty="0" smtClean="0">
                <a:solidFill>
                  <a:schemeClr val="tx2"/>
                </a:solidFill>
              </a:rPr>
              <a:t>beyond </a:t>
            </a:r>
            <a:r>
              <a:rPr lang="en-US" sz="2400" dirty="0" err="1" smtClean="0">
                <a:solidFill>
                  <a:schemeClr val="tx2"/>
                </a:solidFill>
              </a:rPr>
              <a:t>Norwagian</a:t>
            </a:r>
            <a:r>
              <a:rPr lang="en-US" sz="2400" dirty="0" smtClean="0">
                <a:solidFill>
                  <a:schemeClr val="tx2"/>
                </a:solidFill>
              </a:rPr>
              <a:t> coast. </a:t>
            </a:r>
          </a:p>
          <a:p>
            <a:pPr>
              <a:buFont typeface="Wingdings" pitchFamily="2" charset="2"/>
              <a:buChar char="Ø"/>
            </a:pPr>
            <a:r>
              <a:rPr lang="en-US" sz="2400" dirty="0" smtClean="0">
                <a:solidFill>
                  <a:schemeClr val="tx2"/>
                </a:solidFill>
              </a:rPr>
              <a:t>This </a:t>
            </a:r>
            <a:r>
              <a:rPr lang="en-US" sz="2400" dirty="0" err="1" smtClean="0">
                <a:solidFill>
                  <a:schemeClr val="tx2"/>
                </a:solidFill>
              </a:rPr>
              <a:t>behaviour</a:t>
            </a:r>
            <a:r>
              <a:rPr lang="en-US" sz="2400" dirty="0" smtClean="0">
                <a:solidFill>
                  <a:schemeClr val="tx2"/>
                </a:solidFill>
              </a:rPr>
              <a:t> of lemmings proves the fact that the landmasses were united in the ancient times and animals migrate to far off places in the western direction. </a:t>
            </a:r>
            <a:endParaRPr lang="en-US" sz="2400" dirty="0" smtClean="0">
              <a:solidFill>
                <a:schemeClr val="tx2"/>
              </a:solidFill>
            </a:endParaRPr>
          </a:p>
          <a:p>
            <a:pPr>
              <a:buFont typeface="Wingdings" pitchFamily="2" charset="2"/>
              <a:buChar char="Ø"/>
            </a:pPr>
            <a:r>
              <a:rPr lang="en-US" sz="2400" dirty="0" smtClean="0">
                <a:solidFill>
                  <a:schemeClr val="tx2"/>
                </a:solidFill>
              </a:rPr>
              <a:t>The distribution of </a:t>
            </a:r>
            <a:r>
              <a:rPr lang="en-US" sz="2400" b="1" dirty="0" smtClean="0"/>
              <a:t>glossopteris flora </a:t>
            </a:r>
            <a:r>
              <a:rPr lang="en-US" sz="2400" dirty="0" smtClean="0">
                <a:solidFill>
                  <a:schemeClr val="tx2"/>
                </a:solidFill>
              </a:rPr>
              <a:t>in India, South Africa, Australia, Antarctica, Falkland island etc. </a:t>
            </a:r>
            <a:endParaRPr lang="en-US" sz="2400" dirty="0" smtClean="0">
              <a:solidFill>
                <a:schemeClr val="tx2"/>
              </a:solidFill>
            </a:endParaRPr>
          </a:p>
          <a:p>
            <a:pPr>
              <a:buFont typeface="Wingdings" pitchFamily="2" charset="2"/>
              <a:buChar char="Ø"/>
            </a:pPr>
            <a:r>
              <a:rPr lang="en-US" sz="2400" dirty="0" smtClean="0">
                <a:solidFill>
                  <a:schemeClr val="tx2"/>
                </a:solidFill>
              </a:rPr>
              <a:t>Placer deposit:-</a:t>
            </a:r>
            <a:endParaRPr lang="en-US" sz="2400" dirty="0" smtClean="0">
              <a:solidFill>
                <a:schemeClr val="tx2"/>
              </a:solidFill>
            </a:endParaRPr>
          </a:p>
          <a:p>
            <a:pPr>
              <a:buFont typeface="Wingdings" pitchFamily="2" charset="2"/>
              <a:buChar char="Ø"/>
            </a:pPr>
            <a:endParaRPr lang="en-US" sz="2400" dirty="0" smtClean="0">
              <a:solidFill>
                <a:schemeClr val="tx2"/>
              </a:solidFill>
            </a:endParaRP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Force responsible for the drift</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buFont typeface="Wingdings" pitchFamily="2" charset="2"/>
              <a:buChar char="Ø"/>
            </a:pPr>
            <a:r>
              <a:rPr lang="en-US" sz="2400" dirty="0" smtClean="0">
                <a:solidFill>
                  <a:schemeClr val="tx2"/>
                </a:solidFill>
              </a:rPr>
              <a:t>According to Wegener the continents after breaking away from the Pangaea moved (drifted) in two direction (1) </a:t>
            </a:r>
            <a:r>
              <a:rPr lang="en-US" sz="2400" b="1" dirty="0" err="1" smtClean="0"/>
              <a:t>Equatorward</a:t>
            </a:r>
            <a:r>
              <a:rPr lang="en-US" sz="2400" b="1" dirty="0" smtClean="0"/>
              <a:t> </a:t>
            </a:r>
            <a:r>
              <a:rPr lang="en-US" sz="2400" dirty="0" smtClean="0">
                <a:solidFill>
                  <a:schemeClr val="tx2"/>
                </a:solidFill>
              </a:rPr>
              <a:t>movement and (2</a:t>
            </a:r>
            <a:r>
              <a:rPr lang="en-US" sz="2400" b="1" dirty="0" smtClean="0">
                <a:solidFill>
                  <a:schemeClr val="tx2"/>
                </a:solidFill>
              </a:rPr>
              <a:t>) </a:t>
            </a:r>
            <a:r>
              <a:rPr lang="en-US" sz="2400" b="1" dirty="0" smtClean="0"/>
              <a:t>westward movement</a:t>
            </a:r>
            <a:r>
              <a:rPr lang="en-US" sz="2400" dirty="0" smtClean="0"/>
              <a:t>. </a:t>
            </a:r>
            <a:r>
              <a:rPr lang="en-US" sz="2400" dirty="0" smtClean="0">
                <a:solidFill>
                  <a:schemeClr val="tx2"/>
                </a:solidFill>
              </a:rPr>
              <a:t>The </a:t>
            </a:r>
            <a:r>
              <a:rPr lang="en-US" sz="2400" dirty="0" err="1" smtClean="0">
                <a:solidFill>
                  <a:schemeClr val="tx2"/>
                </a:solidFill>
              </a:rPr>
              <a:t>equatorward</a:t>
            </a:r>
            <a:r>
              <a:rPr lang="en-US" sz="2400" dirty="0" smtClean="0">
                <a:solidFill>
                  <a:schemeClr val="tx2"/>
                </a:solidFill>
              </a:rPr>
              <a:t> movement of </a:t>
            </a:r>
            <a:r>
              <a:rPr lang="en-US" sz="2400" dirty="0" err="1" smtClean="0">
                <a:solidFill>
                  <a:schemeClr val="tx2"/>
                </a:solidFill>
              </a:rPr>
              <a:t>sialic</a:t>
            </a:r>
            <a:r>
              <a:rPr lang="en-US" sz="2400" dirty="0" smtClean="0">
                <a:solidFill>
                  <a:schemeClr val="tx2"/>
                </a:solidFill>
              </a:rPr>
              <a:t> block was caused by </a:t>
            </a:r>
            <a:r>
              <a:rPr lang="en-US" sz="2400" b="1" dirty="0" smtClean="0"/>
              <a:t>gravitational differential force and force of buoyancy.</a:t>
            </a:r>
          </a:p>
          <a:p>
            <a:pPr>
              <a:buNone/>
            </a:pPr>
            <a:endParaRPr lang="en-US" sz="2400" b="1" dirty="0" smtClean="0"/>
          </a:p>
          <a:p>
            <a:pPr>
              <a:buFont typeface="Wingdings" pitchFamily="2" charset="2"/>
              <a:buChar char="Ø"/>
            </a:pPr>
            <a:r>
              <a:rPr lang="en-US" sz="2400" dirty="0" smtClean="0">
                <a:solidFill>
                  <a:schemeClr val="tx2"/>
                </a:solidFill>
              </a:rPr>
              <a:t>The </a:t>
            </a:r>
            <a:r>
              <a:rPr lang="en-US" sz="2400" b="1" dirty="0" smtClean="0"/>
              <a:t>westward movement </a:t>
            </a:r>
            <a:r>
              <a:rPr lang="en-US" sz="2400" dirty="0" smtClean="0">
                <a:solidFill>
                  <a:schemeClr val="tx2"/>
                </a:solidFill>
              </a:rPr>
              <a:t>of the continents was caused by </a:t>
            </a:r>
            <a:r>
              <a:rPr lang="en-US" sz="2400" b="1" dirty="0" smtClean="0"/>
              <a:t>tidal force of the sun and the moon</a:t>
            </a:r>
            <a:r>
              <a:rPr lang="en-US" sz="2400" dirty="0" smtClean="0">
                <a:solidFill>
                  <a:schemeClr val="tx2"/>
                </a:solidFill>
              </a:rPr>
              <a:t>. According to Wegener the </a:t>
            </a:r>
            <a:r>
              <a:rPr lang="en-US" sz="2400" dirty="0" err="1" smtClean="0">
                <a:solidFill>
                  <a:schemeClr val="tx2"/>
                </a:solidFill>
              </a:rPr>
              <a:t>attractional</a:t>
            </a:r>
            <a:r>
              <a:rPr lang="en-US" sz="2400" dirty="0" smtClean="0">
                <a:solidFill>
                  <a:schemeClr val="tx2"/>
                </a:solidFill>
              </a:rPr>
              <a:t> force of the sun and moon, which was maximum when the moon was nearest to the earth, dragged the outer </a:t>
            </a:r>
            <a:r>
              <a:rPr lang="en-US" sz="2400" dirty="0" err="1" smtClean="0">
                <a:solidFill>
                  <a:schemeClr val="tx2"/>
                </a:solidFill>
              </a:rPr>
              <a:t>sialic</a:t>
            </a:r>
            <a:r>
              <a:rPr lang="en-US" sz="2400" dirty="0" smtClean="0">
                <a:solidFill>
                  <a:schemeClr val="tx2"/>
                </a:solidFill>
              </a:rPr>
              <a:t> crust (continental blocks) over the interior of the earth, toward the west.</a:t>
            </a:r>
            <a:endParaRPr lang="en-US" sz="2400" dirty="0">
              <a:solidFill>
                <a:schemeClr val="tx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ch\Downloads\IMG_20190915_092731.jpg"/>
          <p:cNvPicPr>
            <a:picLocks noGrp="1" noChangeAspect="1" noChangeArrowheads="1"/>
          </p:cNvPicPr>
          <p:nvPr>
            <p:ph idx="1"/>
          </p:nvPr>
        </p:nvPicPr>
        <p:blipFill>
          <a:blip r:embed="rId2" cstate="print"/>
          <a:srcRect/>
          <a:stretch>
            <a:fillRect/>
          </a:stretch>
        </p:blipFill>
        <p:spPr bwMode="auto">
          <a:xfrm>
            <a:off x="1219200" y="457200"/>
            <a:ext cx="6248400" cy="6096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r>
              <a:rPr lang="en-US" sz="2800" b="1" dirty="0" smtClean="0">
                <a:solidFill>
                  <a:schemeClr val="accent2"/>
                </a:solidFill>
              </a:rPr>
              <a:t>Some basic characteristic features of the distributional pattern of the continents and ocean basins</a:t>
            </a:r>
            <a:endParaRPr lang="en-US" sz="2800" b="1" dirty="0">
              <a:solidFill>
                <a:schemeClr val="accent2"/>
              </a:solidFill>
            </a:endParaRPr>
          </a:p>
        </p:txBody>
      </p:sp>
      <p:sp>
        <p:nvSpPr>
          <p:cNvPr id="3" name="Content Placeholder 2"/>
          <p:cNvSpPr>
            <a:spLocks noGrp="1"/>
          </p:cNvSpPr>
          <p:nvPr>
            <p:ph idx="1"/>
          </p:nvPr>
        </p:nvSpPr>
        <p:spPr>
          <a:xfrm>
            <a:off x="152400" y="990600"/>
            <a:ext cx="8991600" cy="5715000"/>
          </a:xfrm>
        </p:spPr>
        <p:txBody>
          <a:bodyPr>
            <a:noAutofit/>
          </a:bodyPr>
          <a:lstStyle/>
          <a:p>
            <a:pPr>
              <a:buFont typeface="Wingdings" pitchFamily="2" charset="2"/>
              <a:buChar char="Ø"/>
            </a:pPr>
            <a:r>
              <a:rPr lang="en-US" sz="2400" dirty="0" smtClean="0">
                <a:solidFill>
                  <a:schemeClr val="tx2"/>
                </a:solidFill>
              </a:rPr>
              <a:t>Even the </a:t>
            </a:r>
            <a:r>
              <a:rPr lang="en-US" sz="2400" b="1" dirty="0" smtClean="0"/>
              <a:t>distribution of different continents and oceans </a:t>
            </a:r>
            <a:r>
              <a:rPr lang="en-US" sz="2400" dirty="0" smtClean="0">
                <a:solidFill>
                  <a:schemeClr val="tx2"/>
                </a:solidFill>
              </a:rPr>
              <a:t>in both the </a:t>
            </a:r>
            <a:r>
              <a:rPr lang="en-US" sz="2400" b="1" dirty="0" smtClean="0"/>
              <a:t>hemisphere is not uniform.</a:t>
            </a:r>
          </a:p>
          <a:p>
            <a:pPr>
              <a:buFont typeface="Wingdings" pitchFamily="2" charset="2"/>
              <a:buChar char="Ø"/>
            </a:pPr>
            <a:r>
              <a:rPr lang="en-US" sz="2400" dirty="0" smtClean="0">
                <a:solidFill>
                  <a:schemeClr val="tx2"/>
                </a:solidFill>
              </a:rPr>
              <a:t>There is overwhelming dominance of land areas in the northern hemisphere. More than </a:t>
            </a:r>
            <a:r>
              <a:rPr lang="en-US" sz="2400" b="1" dirty="0" smtClean="0">
                <a:solidFill>
                  <a:schemeClr val="tx2"/>
                </a:solidFill>
              </a:rPr>
              <a:t>75 percent </a:t>
            </a:r>
            <a:r>
              <a:rPr lang="en-US" sz="2400" dirty="0" smtClean="0">
                <a:solidFill>
                  <a:schemeClr val="tx2"/>
                </a:solidFill>
              </a:rPr>
              <a:t>of the total land area of the globe is situated to the north of the equator.</a:t>
            </a:r>
          </a:p>
          <a:p>
            <a:pPr>
              <a:buFont typeface="Wingdings" pitchFamily="2" charset="2"/>
              <a:buChar char="Ø"/>
            </a:pPr>
            <a:r>
              <a:rPr lang="en-US" sz="2400" dirty="0" smtClean="0">
                <a:solidFill>
                  <a:schemeClr val="tx2"/>
                </a:solidFill>
              </a:rPr>
              <a:t>Contrary to this water bodies dominate in the southern hemisphere.</a:t>
            </a:r>
          </a:p>
          <a:p>
            <a:pPr>
              <a:buFont typeface="Wingdings" pitchFamily="2" charset="2"/>
              <a:buChar char="Ø"/>
            </a:pPr>
            <a:r>
              <a:rPr lang="en-US" sz="2400" b="1" dirty="0" smtClean="0"/>
              <a:t>Continents</a:t>
            </a:r>
            <a:r>
              <a:rPr lang="en-US" sz="2400" dirty="0" smtClean="0">
                <a:solidFill>
                  <a:schemeClr val="tx2"/>
                </a:solidFill>
              </a:rPr>
              <a:t> are arranged in roughly </a:t>
            </a:r>
            <a:r>
              <a:rPr lang="en-US" sz="2400" b="1" dirty="0" smtClean="0"/>
              <a:t>triangular shape</a:t>
            </a:r>
            <a:r>
              <a:rPr lang="en-US" sz="2400" dirty="0" smtClean="0">
                <a:solidFill>
                  <a:schemeClr val="tx2"/>
                </a:solidFill>
              </a:rPr>
              <a:t>. Most of the continents have their </a:t>
            </a:r>
            <a:r>
              <a:rPr lang="en-US" sz="2400" b="1" dirty="0" smtClean="0"/>
              <a:t>base in the north </a:t>
            </a:r>
            <a:r>
              <a:rPr lang="en-US" sz="2400" dirty="0" smtClean="0">
                <a:solidFill>
                  <a:schemeClr val="tx2"/>
                </a:solidFill>
              </a:rPr>
              <a:t>while their </a:t>
            </a:r>
            <a:r>
              <a:rPr lang="en-US" sz="2400" b="1" dirty="0" smtClean="0"/>
              <a:t>apices are </a:t>
            </a:r>
            <a:r>
              <a:rPr lang="en-US" sz="2400" dirty="0" smtClean="0">
                <a:solidFill>
                  <a:schemeClr val="tx2"/>
                </a:solidFill>
              </a:rPr>
              <a:t>pointed towards </a:t>
            </a:r>
            <a:r>
              <a:rPr lang="en-US" sz="2400" b="1" dirty="0" smtClean="0"/>
              <a:t>south.</a:t>
            </a:r>
          </a:p>
          <a:p>
            <a:pPr>
              <a:buFont typeface="Wingdings" pitchFamily="2" charset="2"/>
              <a:buChar char="Ø"/>
            </a:pPr>
            <a:r>
              <a:rPr lang="en-US" sz="2400" dirty="0" smtClean="0">
                <a:solidFill>
                  <a:schemeClr val="tx2"/>
                </a:solidFill>
              </a:rPr>
              <a:t>Roughly, the </a:t>
            </a:r>
            <a:r>
              <a:rPr lang="en-US" sz="2400" b="1" dirty="0" smtClean="0"/>
              <a:t>oceans </a:t>
            </a:r>
            <a:r>
              <a:rPr lang="en-US" sz="2400" dirty="0" smtClean="0">
                <a:solidFill>
                  <a:schemeClr val="tx2"/>
                </a:solidFill>
              </a:rPr>
              <a:t>are also </a:t>
            </a:r>
            <a:r>
              <a:rPr lang="en-US" sz="2400" b="1" dirty="0" smtClean="0"/>
              <a:t>triangular</a:t>
            </a:r>
            <a:r>
              <a:rPr lang="en-US" sz="2400" dirty="0" smtClean="0">
                <a:solidFill>
                  <a:schemeClr val="tx2"/>
                </a:solidFill>
              </a:rPr>
              <a:t> in shape. Contrary to the continents the </a:t>
            </a:r>
            <a:r>
              <a:rPr lang="en-US" sz="2400" b="1" dirty="0" smtClean="0"/>
              <a:t>bases of oceans</a:t>
            </a:r>
            <a:r>
              <a:rPr lang="en-US" sz="2400" dirty="0" smtClean="0">
                <a:solidFill>
                  <a:schemeClr val="tx2"/>
                </a:solidFill>
              </a:rPr>
              <a:t> are in the </a:t>
            </a:r>
            <a:r>
              <a:rPr lang="en-US" sz="2400" b="1" dirty="0" smtClean="0"/>
              <a:t>south </a:t>
            </a:r>
            <a:r>
              <a:rPr lang="en-US" sz="2400" dirty="0" smtClean="0">
                <a:solidFill>
                  <a:schemeClr val="tx2"/>
                </a:solidFill>
              </a:rPr>
              <a:t>while their </a:t>
            </a:r>
            <a:r>
              <a:rPr lang="en-US" sz="2400" b="1" dirty="0" smtClean="0"/>
              <a:t>apices</a:t>
            </a:r>
            <a:r>
              <a:rPr lang="en-US" sz="2400" dirty="0" smtClean="0">
                <a:solidFill>
                  <a:schemeClr val="tx2"/>
                </a:solidFill>
              </a:rPr>
              <a:t> are in </a:t>
            </a:r>
            <a:r>
              <a:rPr lang="en-US" sz="2400" b="1" dirty="0" smtClean="0"/>
              <a:t>the north.</a:t>
            </a:r>
          </a:p>
          <a:p>
            <a:pPr>
              <a:buFont typeface="Wingdings" pitchFamily="2" charset="2"/>
              <a:buChar char="Ø"/>
            </a:pPr>
            <a:r>
              <a:rPr lang="en-US" sz="2400" dirty="0" smtClean="0">
                <a:solidFill>
                  <a:schemeClr val="tx2"/>
                </a:solidFill>
              </a:rPr>
              <a:t>The </a:t>
            </a:r>
            <a:r>
              <a:rPr lang="en-US" sz="2400" b="1" dirty="0" smtClean="0"/>
              <a:t>north pole </a:t>
            </a:r>
            <a:r>
              <a:rPr lang="en-US" sz="2400" dirty="0" smtClean="0">
                <a:solidFill>
                  <a:schemeClr val="tx2"/>
                </a:solidFill>
              </a:rPr>
              <a:t>is surrounded by </a:t>
            </a:r>
            <a:r>
              <a:rPr lang="en-US" sz="2400" b="1" dirty="0" smtClean="0"/>
              <a:t>oceanic water</a:t>
            </a:r>
            <a:r>
              <a:rPr lang="en-US" sz="2400" dirty="0" smtClean="0">
                <a:solidFill>
                  <a:schemeClr val="tx2"/>
                </a:solidFill>
              </a:rPr>
              <a:t> while </a:t>
            </a:r>
            <a:r>
              <a:rPr lang="en-US" sz="2400" b="1" dirty="0" smtClean="0"/>
              <a:t>south pole </a:t>
            </a:r>
            <a:r>
              <a:rPr lang="en-US" sz="2400" dirty="0" smtClean="0">
                <a:solidFill>
                  <a:schemeClr val="tx2"/>
                </a:solidFill>
              </a:rPr>
              <a:t>is surrounded by </a:t>
            </a:r>
            <a:r>
              <a:rPr lang="en-US" sz="2400" b="1" dirty="0" smtClean="0"/>
              <a:t>land area</a:t>
            </a:r>
            <a:r>
              <a:rPr lang="en-US" sz="2400" dirty="0" smtClean="0">
                <a:solidFill>
                  <a:schemeClr val="tx2"/>
                </a:solidFill>
              </a:rPr>
              <a:t>.</a:t>
            </a:r>
            <a:endParaRPr lang="en-US" sz="2400" dirty="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buFont typeface="Wingdings" pitchFamily="2" charset="2"/>
              <a:buChar char="Ø"/>
            </a:pPr>
            <a:r>
              <a:rPr lang="en-US" sz="2400" dirty="0" smtClean="0">
                <a:solidFill>
                  <a:schemeClr val="tx2"/>
                </a:solidFill>
              </a:rPr>
              <a:t>There is antipodal arrangement of the continents and oceans. Only 44.6 per cent oceans are situated opposite to oceans and 1.4 percent of the total land area of the globe is opposite to land area.</a:t>
            </a:r>
          </a:p>
          <a:p>
            <a:pPr>
              <a:buFont typeface="Wingdings" pitchFamily="2" charset="2"/>
              <a:buChar char="Ø"/>
            </a:pPr>
            <a:endParaRPr lang="en-US" sz="2400" dirty="0" smtClean="0">
              <a:solidFill>
                <a:schemeClr val="tx2"/>
              </a:solidFill>
            </a:endParaRPr>
          </a:p>
          <a:p>
            <a:pPr>
              <a:buFont typeface="Wingdings" pitchFamily="2" charset="2"/>
              <a:buChar char="Ø"/>
            </a:pPr>
            <a:r>
              <a:rPr lang="en-US" sz="2400" dirty="0" smtClean="0">
                <a:solidFill>
                  <a:schemeClr val="tx2"/>
                </a:solidFill>
              </a:rPr>
              <a:t>More than 95 percent of the total land area is situated opposite to water bodies. There are  only two case of exception to this general rule e.g. (1) Patagonia is situated opposite to a part of north China and (2) New Zealand is situated opposite to Portugal and Spain.</a:t>
            </a:r>
          </a:p>
          <a:p>
            <a:pPr>
              <a:buFont typeface="Wingdings" pitchFamily="2" charset="2"/>
              <a:buChar char="Ø"/>
            </a:pPr>
            <a:endParaRPr lang="en-US" sz="2400" dirty="0" smtClean="0">
              <a:solidFill>
                <a:schemeClr val="tx2"/>
              </a:solidFill>
            </a:endParaRPr>
          </a:p>
          <a:p>
            <a:pPr>
              <a:buFont typeface="Wingdings" pitchFamily="2" charset="2"/>
              <a:buChar char="Ø"/>
            </a:pPr>
            <a:r>
              <a:rPr lang="en-US" sz="2400" dirty="0" smtClean="0">
                <a:solidFill>
                  <a:schemeClr val="tx2"/>
                </a:solidFill>
              </a:rPr>
              <a:t>The great pacific ocean basin occupies almost one –third of the entire surface area of the globe. </a:t>
            </a:r>
            <a:endParaRPr lang="en-US" sz="2400" dirty="0">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solidFill>
                  <a:schemeClr val="accent2"/>
                </a:solidFill>
              </a:rPr>
              <a:t>Continental Drift Theory of Wegener</a:t>
            </a:r>
            <a:endParaRPr lang="en-US" dirty="0">
              <a:solidFill>
                <a:schemeClr val="accent2"/>
              </a:solidFill>
            </a:endParaRPr>
          </a:p>
        </p:txBody>
      </p:sp>
      <p:sp>
        <p:nvSpPr>
          <p:cNvPr id="3" name="Content Placeholder 2"/>
          <p:cNvSpPr>
            <a:spLocks noGrp="1"/>
          </p:cNvSpPr>
          <p:nvPr>
            <p:ph idx="1"/>
          </p:nvPr>
        </p:nvSpPr>
        <p:spPr>
          <a:xfrm>
            <a:off x="457200" y="1066800"/>
            <a:ext cx="8229600" cy="5059363"/>
          </a:xfrm>
        </p:spPr>
        <p:txBody>
          <a:bodyPr>
            <a:normAutofit lnSpcReduction="10000"/>
          </a:bodyPr>
          <a:lstStyle/>
          <a:p>
            <a:pPr>
              <a:buNone/>
            </a:pPr>
            <a:r>
              <a:rPr lang="en-US" dirty="0" smtClean="0"/>
              <a:t> </a:t>
            </a:r>
            <a:r>
              <a:rPr lang="en-US" dirty="0" smtClean="0">
                <a:solidFill>
                  <a:schemeClr val="accent6"/>
                </a:solidFill>
              </a:rPr>
              <a:t>Aims of the Theory:-</a:t>
            </a:r>
          </a:p>
          <a:p>
            <a:pPr>
              <a:buFont typeface="Wingdings" pitchFamily="2" charset="2"/>
              <a:buChar char="Ø"/>
            </a:pPr>
            <a:r>
              <a:rPr lang="en-US" sz="2400" dirty="0" smtClean="0">
                <a:solidFill>
                  <a:schemeClr val="tx2"/>
                </a:solidFill>
              </a:rPr>
              <a:t>Professor</a:t>
            </a:r>
            <a:r>
              <a:rPr lang="en-US" sz="2400" dirty="0" smtClean="0">
                <a:solidFill>
                  <a:schemeClr val="accent6"/>
                </a:solidFill>
              </a:rPr>
              <a:t> </a:t>
            </a:r>
            <a:r>
              <a:rPr lang="en-US" sz="2400" dirty="0" smtClean="0">
                <a:solidFill>
                  <a:schemeClr val="tx2"/>
                </a:solidFill>
              </a:rPr>
              <a:t>Alfred Wegener of Germany was primarily a meteorologist. He propounded his concept on continental drift in the year 1912 AD. But it could not come in light till 1922 AD when he elaborated his concept in a book entitled ‘Die </a:t>
            </a:r>
            <a:r>
              <a:rPr lang="en-US" sz="2400" dirty="0" err="1" smtClean="0">
                <a:solidFill>
                  <a:schemeClr val="tx2"/>
                </a:solidFill>
              </a:rPr>
              <a:t>Entstehung</a:t>
            </a:r>
            <a:r>
              <a:rPr lang="en-US" sz="2400" dirty="0" smtClean="0">
                <a:solidFill>
                  <a:schemeClr val="tx2"/>
                </a:solidFill>
              </a:rPr>
              <a:t> </a:t>
            </a:r>
            <a:r>
              <a:rPr lang="en-US" sz="2400" dirty="0" err="1" smtClean="0">
                <a:solidFill>
                  <a:schemeClr val="tx2"/>
                </a:solidFill>
              </a:rPr>
              <a:t>der</a:t>
            </a:r>
            <a:r>
              <a:rPr lang="en-US" sz="2400" dirty="0" smtClean="0">
                <a:solidFill>
                  <a:schemeClr val="tx2"/>
                </a:solidFill>
              </a:rPr>
              <a:t> </a:t>
            </a:r>
            <a:r>
              <a:rPr lang="en-US" sz="2400" dirty="0" err="1" smtClean="0">
                <a:solidFill>
                  <a:schemeClr val="tx2"/>
                </a:solidFill>
              </a:rPr>
              <a:t>Kontinente</a:t>
            </a:r>
            <a:r>
              <a:rPr lang="en-US" sz="2400" dirty="0" smtClean="0">
                <a:solidFill>
                  <a:schemeClr val="tx2"/>
                </a:solidFill>
              </a:rPr>
              <a:t> and </a:t>
            </a:r>
            <a:r>
              <a:rPr lang="en-US" sz="2400" dirty="0" err="1" smtClean="0">
                <a:solidFill>
                  <a:schemeClr val="tx2"/>
                </a:solidFill>
              </a:rPr>
              <a:t>Ozeane</a:t>
            </a:r>
            <a:r>
              <a:rPr lang="en-US" sz="2400" dirty="0" smtClean="0">
                <a:solidFill>
                  <a:schemeClr val="tx2"/>
                </a:solidFill>
              </a:rPr>
              <a:t>’ and his book was translated in English in 1924 AD.</a:t>
            </a:r>
          </a:p>
          <a:p>
            <a:pPr>
              <a:buNone/>
            </a:pPr>
            <a:endParaRPr lang="en-US" sz="2400" dirty="0" smtClean="0">
              <a:solidFill>
                <a:schemeClr val="tx2"/>
              </a:solidFill>
            </a:endParaRPr>
          </a:p>
          <a:p>
            <a:pPr>
              <a:buFont typeface="Wingdings" pitchFamily="2" charset="2"/>
              <a:buChar char="Ø"/>
            </a:pPr>
            <a:r>
              <a:rPr lang="en-US" sz="2400" dirty="0" smtClean="0">
                <a:solidFill>
                  <a:schemeClr val="tx2"/>
                </a:solidFill>
              </a:rPr>
              <a:t>Wegener’s displacement hypothesis was based on the works and findings of a host of scientist such as geologist, </a:t>
            </a:r>
            <a:r>
              <a:rPr lang="en-US" sz="2400" dirty="0" err="1" smtClean="0">
                <a:solidFill>
                  <a:schemeClr val="tx2"/>
                </a:solidFill>
              </a:rPr>
              <a:t>palaeo</a:t>
            </a:r>
            <a:r>
              <a:rPr lang="en-US" sz="2400" dirty="0" smtClean="0">
                <a:solidFill>
                  <a:schemeClr val="tx2"/>
                </a:solidFill>
              </a:rPr>
              <a:t>-climatologist, (Is the study of the past climate) </a:t>
            </a:r>
            <a:r>
              <a:rPr lang="en-US" sz="2400" dirty="0" err="1" smtClean="0">
                <a:solidFill>
                  <a:schemeClr val="tx2"/>
                </a:solidFill>
              </a:rPr>
              <a:t>palaeontologists</a:t>
            </a:r>
            <a:r>
              <a:rPr lang="en-US" sz="2400" dirty="0" smtClean="0">
                <a:solidFill>
                  <a:schemeClr val="tx2"/>
                </a:solidFill>
              </a:rPr>
              <a:t>(a person who studies very old dead animals or plant in fossils), geophysicists and others.</a:t>
            </a:r>
          </a:p>
          <a:p>
            <a:pPr>
              <a:buFont typeface="Wingdings" pitchFamily="2" charset="2"/>
              <a:buChar char="Ø"/>
            </a:pPr>
            <a:endParaRPr lang="en-US" sz="2600" dirty="0">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86800" cy="6248400"/>
          </a:xfrm>
        </p:spPr>
        <p:txBody>
          <a:bodyPr>
            <a:noAutofit/>
          </a:bodyPr>
          <a:lstStyle/>
          <a:p>
            <a:pPr>
              <a:buFont typeface="Wingdings" pitchFamily="2" charset="2"/>
              <a:buChar char="Ø"/>
            </a:pPr>
            <a:r>
              <a:rPr lang="en-US" sz="2400" dirty="0" smtClean="0">
                <a:solidFill>
                  <a:schemeClr val="tx2"/>
                </a:solidFill>
              </a:rPr>
              <a:t>The main problem before Wegener, which needed explanation, was related to climate change.</a:t>
            </a:r>
          </a:p>
          <a:p>
            <a:pPr>
              <a:buFont typeface="Wingdings" pitchFamily="2" charset="2"/>
              <a:buChar char="Ø"/>
            </a:pPr>
            <a:r>
              <a:rPr lang="en-US" sz="2400" dirty="0" smtClean="0">
                <a:solidFill>
                  <a:schemeClr val="tx2"/>
                </a:solidFill>
              </a:rPr>
              <a:t>Therefore the continental drift theory of Wegener ‘grew out of the need of explaining the major variations of climate in the past’.</a:t>
            </a:r>
          </a:p>
          <a:p>
            <a:pPr>
              <a:buFont typeface="Wingdings" pitchFamily="2" charset="2"/>
              <a:buChar char="Ø"/>
            </a:pPr>
            <a:r>
              <a:rPr lang="en-US" sz="2400" dirty="0" smtClean="0">
                <a:solidFill>
                  <a:schemeClr val="tx2"/>
                </a:solidFill>
              </a:rPr>
              <a:t>Wegener explained the climate change occurred on the globe in two ways.</a:t>
            </a:r>
          </a:p>
          <a:p>
            <a:pPr marL="514350" indent="-514350">
              <a:buAutoNum type="arabicParenR"/>
            </a:pPr>
            <a:r>
              <a:rPr lang="en-US" sz="2400" b="1" dirty="0" smtClean="0">
                <a:solidFill>
                  <a:schemeClr val="accent3">
                    <a:lumMod val="50000"/>
                  </a:schemeClr>
                </a:solidFill>
              </a:rPr>
              <a:t>If the continents remained stationary at their places throughout geological history of the earth, the climatic zones might have shifted from one region to another region.</a:t>
            </a:r>
          </a:p>
          <a:p>
            <a:pPr marL="514350" indent="-514350">
              <a:buAutoNum type="arabicParenR"/>
            </a:pPr>
            <a:r>
              <a:rPr lang="en-US" sz="2400" b="1" dirty="0" smtClean="0">
                <a:solidFill>
                  <a:schemeClr val="accent3">
                    <a:lumMod val="50000"/>
                  </a:schemeClr>
                </a:solidFill>
              </a:rPr>
              <a:t>If the climatic zones remained stationary the land masses might have been displaced and drifted.</a:t>
            </a:r>
          </a:p>
          <a:p>
            <a:pPr marL="514350" indent="-514350">
              <a:buFont typeface="Wingdings" pitchFamily="2" charset="2"/>
              <a:buChar char="Ø"/>
            </a:pPr>
            <a:r>
              <a:rPr lang="en-US" sz="2400" b="1" dirty="0" smtClean="0"/>
              <a:t>Wegener opted for second and rejected first. </a:t>
            </a:r>
            <a:r>
              <a:rPr lang="en-US" sz="2400" dirty="0" smtClean="0">
                <a:solidFill>
                  <a:schemeClr val="tx2"/>
                </a:solidFill>
              </a:rPr>
              <a:t>Thus, the main objective of Wegener behind his ‘displacement hypothesis’ was to explain the global climate changes.</a:t>
            </a:r>
            <a:endParaRPr lang="en-US" sz="2400" dirty="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609600"/>
          </a:xfrm>
        </p:spPr>
        <p:txBody>
          <a:bodyPr>
            <a:normAutofit fontScale="90000"/>
          </a:bodyPr>
          <a:lstStyle/>
          <a:p>
            <a:r>
              <a:rPr lang="en-US" dirty="0" smtClean="0"/>
              <a:t>Basic premise of the theory</a:t>
            </a:r>
            <a:endParaRPr lang="en-US" dirty="0"/>
          </a:p>
        </p:txBody>
      </p:sp>
      <p:sp>
        <p:nvSpPr>
          <p:cNvPr id="3" name="Content Placeholder 2"/>
          <p:cNvSpPr>
            <a:spLocks noGrp="1"/>
          </p:cNvSpPr>
          <p:nvPr>
            <p:ph idx="1"/>
          </p:nvPr>
        </p:nvSpPr>
        <p:spPr>
          <a:xfrm>
            <a:off x="228600" y="838200"/>
            <a:ext cx="8686800" cy="5867400"/>
          </a:xfrm>
        </p:spPr>
        <p:txBody>
          <a:bodyPr>
            <a:noAutofit/>
          </a:bodyPr>
          <a:lstStyle/>
          <a:p>
            <a:pPr>
              <a:buFont typeface="Wingdings" pitchFamily="2" charset="2"/>
              <a:buChar char="Ø"/>
            </a:pPr>
            <a:r>
              <a:rPr lang="en-US" sz="2400" dirty="0" smtClean="0">
                <a:solidFill>
                  <a:schemeClr val="tx2"/>
                </a:solidFill>
              </a:rPr>
              <a:t>Following </a:t>
            </a:r>
            <a:r>
              <a:rPr lang="en-US" sz="2400" b="1" dirty="0" smtClean="0"/>
              <a:t>Edward </a:t>
            </a:r>
            <a:r>
              <a:rPr lang="en-US" sz="2400" b="1" dirty="0" err="1" smtClean="0"/>
              <a:t>Suess</a:t>
            </a:r>
            <a:r>
              <a:rPr lang="en-US" sz="2400" dirty="0" smtClean="0">
                <a:solidFill>
                  <a:schemeClr val="tx2"/>
                </a:solidFill>
              </a:rPr>
              <a:t>, </a:t>
            </a:r>
            <a:r>
              <a:rPr lang="en-US" sz="2400" b="1" dirty="0" smtClean="0"/>
              <a:t>Wegener</a:t>
            </a:r>
            <a:r>
              <a:rPr lang="en-US" sz="2400" dirty="0" smtClean="0">
                <a:solidFill>
                  <a:schemeClr val="tx2"/>
                </a:solidFill>
              </a:rPr>
              <a:t> believed in three layers system of the earth e.g. </a:t>
            </a:r>
            <a:r>
              <a:rPr lang="en-US" sz="2400" b="1" dirty="0" err="1" smtClean="0"/>
              <a:t>sial</a:t>
            </a:r>
            <a:r>
              <a:rPr lang="en-US" sz="2400" b="1" dirty="0" smtClean="0"/>
              <a:t>, </a:t>
            </a:r>
            <a:r>
              <a:rPr lang="en-US" sz="2400" b="1" dirty="0" err="1" smtClean="0"/>
              <a:t>sima</a:t>
            </a:r>
            <a:r>
              <a:rPr lang="en-US" sz="2400" b="1" dirty="0" smtClean="0"/>
              <a:t> and </a:t>
            </a:r>
            <a:r>
              <a:rPr lang="en-US" sz="2400" b="1" dirty="0" err="1" smtClean="0"/>
              <a:t>nife</a:t>
            </a:r>
            <a:r>
              <a:rPr lang="en-US" sz="2400" b="1" dirty="0" smtClean="0"/>
              <a:t>.</a:t>
            </a:r>
          </a:p>
          <a:p>
            <a:pPr>
              <a:buFont typeface="Wingdings" pitchFamily="2" charset="2"/>
              <a:buChar char="Ø"/>
            </a:pPr>
            <a:r>
              <a:rPr lang="en-US" sz="2400" dirty="0" smtClean="0">
                <a:solidFill>
                  <a:schemeClr val="tx2"/>
                </a:solidFill>
              </a:rPr>
              <a:t>According to </a:t>
            </a:r>
            <a:r>
              <a:rPr lang="en-US" sz="2400" b="1" dirty="0" smtClean="0"/>
              <a:t>Wegener </a:t>
            </a:r>
            <a:r>
              <a:rPr lang="en-US" sz="2400" b="1" dirty="0" err="1" smtClean="0"/>
              <a:t>sial</a:t>
            </a:r>
            <a:r>
              <a:rPr lang="en-US" sz="2400" b="1" dirty="0" smtClean="0"/>
              <a:t> </a:t>
            </a:r>
            <a:r>
              <a:rPr lang="en-US" sz="2400" dirty="0" smtClean="0">
                <a:solidFill>
                  <a:schemeClr val="tx2"/>
                </a:solidFill>
              </a:rPr>
              <a:t>was considered to be limited to the </a:t>
            </a:r>
            <a:r>
              <a:rPr lang="en-US" sz="2400" b="1" dirty="0" smtClean="0"/>
              <a:t>continental masses </a:t>
            </a:r>
            <a:r>
              <a:rPr lang="en-US" sz="2400" dirty="0" smtClean="0">
                <a:solidFill>
                  <a:schemeClr val="tx2"/>
                </a:solidFill>
              </a:rPr>
              <a:t>alone whereas the </a:t>
            </a:r>
            <a:r>
              <a:rPr lang="en-US" sz="2400" b="1" dirty="0" smtClean="0"/>
              <a:t>ocean crust </a:t>
            </a:r>
            <a:r>
              <a:rPr lang="en-US" sz="2400" dirty="0" smtClean="0">
                <a:solidFill>
                  <a:schemeClr val="tx2"/>
                </a:solidFill>
              </a:rPr>
              <a:t>was represented by upper part of </a:t>
            </a:r>
            <a:r>
              <a:rPr lang="en-US" sz="2400" b="1" dirty="0" err="1" smtClean="0"/>
              <a:t>sima</a:t>
            </a:r>
            <a:r>
              <a:rPr lang="en-US" sz="2400" b="1" dirty="0" smtClean="0"/>
              <a:t>. </a:t>
            </a:r>
          </a:p>
          <a:p>
            <a:pPr>
              <a:buFont typeface="Wingdings" pitchFamily="2" charset="2"/>
              <a:buChar char="Ø"/>
            </a:pPr>
            <a:r>
              <a:rPr lang="en-US" sz="2400" b="1" dirty="0" smtClean="0"/>
              <a:t>Continents or </a:t>
            </a:r>
            <a:r>
              <a:rPr lang="en-US" sz="2400" b="1" dirty="0" err="1" smtClean="0"/>
              <a:t>sialic</a:t>
            </a:r>
            <a:r>
              <a:rPr lang="en-US" sz="2400" b="1" dirty="0" smtClean="0"/>
              <a:t> </a:t>
            </a:r>
            <a:r>
              <a:rPr lang="en-US" sz="2400" dirty="0" smtClean="0">
                <a:solidFill>
                  <a:schemeClr val="tx2"/>
                </a:solidFill>
              </a:rPr>
              <a:t>masses were </a:t>
            </a:r>
            <a:r>
              <a:rPr lang="en-US" sz="2400" b="1" dirty="0" smtClean="0"/>
              <a:t>floatin</a:t>
            </a:r>
            <a:r>
              <a:rPr lang="en-US" sz="2400" dirty="0" smtClean="0">
                <a:solidFill>
                  <a:schemeClr val="tx2"/>
                </a:solidFill>
              </a:rPr>
              <a:t>g on </a:t>
            </a:r>
            <a:r>
              <a:rPr lang="en-US" sz="2400" b="1" dirty="0" err="1" smtClean="0"/>
              <a:t>sima</a:t>
            </a:r>
            <a:r>
              <a:rPr lang="en-US" sz="2400" dirty="0" smtClean="0">
                <a:solidFill>
                  <a:schemeClr val="tx2"/>
                </a:solidFill>
              </a:rPr>
              <a:t> without any resistance offered by </a:t>
            </a:r>
            <a:r>
              <a:rPr lang="en-US" sz="2400" dirty="0" err="1" smtClean="0">
                <a:solidFill>
                  <a:schemeClr val="tx2"/>
                </a:solidFill>
              </a:rPr>
              <a:t>sima</a:t>
            </a:r>
            <a:r>
              <a:rPr lang="en-US" sz="2400" dirty="0" smtClean="0">
                <a:solidFill>
                  <a:schemeClr val="tx2"/>
                </a:solidFill>
              </a:rPr>
              <a:t>. He assumed, on the basis of </a:t>
            </a:r>
            <a:r>
              <a:rPr lang="en-US" sz="2400" b="1" dirty="0" smtClean="0"/>
              <a:t>evidence of </a:t>
            </a:r>
            <a:r>
              <a:rPr lang="en-US" sz="2400" b="1" dirty="0" err="1" smtClean="0"/>
              <a:t>palaeo</a:t>
            </a:r>
            <a:r>
              <a:rPr lang="en-US" sz="2400" b="1" dirty="0" smtClean="0"/>
              <a:t>-climatology, </a:t>
            </a:r>
            <a:r>
              <a:rPr lang="en-US" sz="2400" b="1" dirty="0" err="1" smtClean="0"/>
              <a:t>palaeo</a:t>
            </a:r>
            <a:r>
              <a:rPr lang="en-US" sz="2400" b="1" dirty="0" smtClean="0"/>
              <a:t>-ontology, botany, geology and geophysics.</a:t>
            </a:r>
          </a:p>
          <a:p>
            <a:pPr>
              <a:buFont typeface="Wingdings" pitchFamily="2" charset="2"/>
              <a:buChar char="Ø"/>
            </a:pPr>
            <a:r>
              <a:rPr lang="en-US" sz="2400" dirty="0" smtClean="0">
                <a:solidFill>
                  <a:schemeClr val="tx2"/>
                </a:solidFill>
              </a:rPr>
              <a:t>He assumed that </a:t>
            </a:r>
            <a:r>
              <a:rPr lang="en-US" sz="2400" b="1" dirty="0" smtClean="0"/>
              <a:t>all the landmasses </a:t>
            </a:r>
            <a:r>
              <a:rPr lang="en-US" sz="2400" dirty="0" smtClean="0">
                <a:solidFill>
                  <a:schemeClr val="tx2"/>
                </a:solidFill>
              </a:rPr>
              <a:t>were </a:t>
            </a:r>
            <a:r>
              <a:rPr lang="en-US" sz="2400" b="1" dirty="0" smtClean="0"/>
              <a:t>united together </a:t>
            </a:r>
            <a:r>
              <a:rPr lang="en-US" sz="2400" dirty="0" smtClean="0">
                <a:solidFill>
                  <a:schemeClr val="tx2"/>
                </a:solidFill>
              </a:rPr>
              <a:t>in the form of </a:t>
            </a:r>
            <a:r>
              <a:rPr lang="en-US" sz="2400" b="1" dirty="0" smtClean="0"/>
              <a:t>one landmass</a:t>
            </a:r>
            <a:r>
              <a:rPr lang="en-US" sz="2400" dirty="0" smtClean="0">
                <a:solidFill>
                  <a:schemeClr val="tx2"/>
                </a:solidFill>
              </a:rPr>
              <a:t>, which named ‘</a:t>
            </a:r>
            <a:r>
              <a:rPr lang="en-US" sz="2400" b="1" dirty="0" err="1" smtClean="0">
                <a:solidFill>
                  <a:schemeClr val="accent2">
                    <a:lumMod val="75000"/>
                  </a:schemeClr>
                </a:solidFill>
              </a:rPr>
              <a:t>Panagea</a:t>
            </a:r>
            <a:r>
              <a:rPr lang="en-US" sz="2400" b="1" dirty="0" smtClean="0">
                <a:solidFill>
                  <a:schemeClr val="accent2">
                    <a:lumMod val="75000"/>
                  </a:schemeClr>
                </a:solidFill>
              </a:rPr>
              <a:t>’ </a:t>
            </a:r>
            <a:r>
              <a:rPr lang="en-US" sz="2400" dirty="0" smtClean="0">
                <a:solidFill>
                  <a:schemeClr val="tx2"/>
                </a:solidFill>
              </a:rPr>
              <a:t>in </a:t>
            </a:r>
            <a:r>
              <a:rPr lang="en-US" sz="2400" b="1" dirty="0" smtClean="0"/>
              <a:t>carboniferous</a:t>
            </a:r>
            <a:r>
              <a:rPr lang="en-US" sz="2400" dirty="0" smtClean="0">
                <a:solidFill>
                  <a:schemeClr val="tx2"/>
                </a:solidFill>
              </a:rPr>
              <a:t> period. There were several smaller inland </a:t>
            </a:r>
            <a:r>
              <a:rPr lang="en-US" sz="2400" b="1" dirty="0" smtClean="0"/>
              <a:t>seas scattered </a:t>
            </a:r>
            <a:r>
              <a:rPr lang="en-US" sz="2400" dirty="0" smtClean="0">
                <a:solidFill>
                  <a:schemeClr val="tx2"/>
                </a:solidFill>
              </a:rPr>
              <a:t>over the </a:t>
            </a:r>
            <a:r>
              <a:rPr lang="en-US" sz="2400" b="1" dirty="0" smtClean="0">
                <a:solidFill>
                  <a:schemeClr val="accent2">
                    <a:lumMod val="75000"/>
                  </a:schemeClr>
                </a:solidFill>
              </a:rPr>
              <a:t>‘Pangaea’ </a:t>
            </a:r>
            <a:r>
              <a:rPr lang="en-US" sz="2400" dirty="0" smtClean="0">
                <a:solidFill>
                  <a:schemeClr val="tx2"/>
                </a:solidFill>
              </a:rPr>
              <a:t>which was </a:t>
            </a:r>
            <a:r>
              <a:rPr lang="en-US" sz="2400" b="1" dirty="0" smtClean="0"/>
              <a:t>surrounded by a huge water body</a:t>
            </a:r>
            <a:r>
              <a:rPr lang="en-US" sz="2400" b="1" dirty="0" smtClean="0">
                <a:solidFill>
                  <a:schemeClr val="tx2"/>
                </a:solidFill>
              </a:rPr>
              <a:t>, </a:t>
            </a:r>
            <a:r>
              <a:rPr lang="en-US" sz="2400" dirty="0" smtClean="0">
                <a:solidFill>
                  <a:schemeClr val="tx2"/>
                </a:solidFill>
              </a:rPr>
              <a:t>which was named by Wegener as </a:t>
            </a:r>
            <a:r>
              <a:rPr lang="en-US" sz="2400" b="1" dirty="0" smtClean="0">
                <a:solidFill>
                  <a:schemeClr val="accent2">
                    <a:lumMod val="75000"/>
                  </a:schemeClr>
                </a:solidFill>
              </a:rPr>
              <a:t>‘</a:t>
            </a:r>
            <a:r>
              <a:rPr lang="en-US" sz="2400" b="1" dirty="0" err="1" smtClean="0">
                <a:solidFill>
                  <a:schemeClr val="accent2">
                    <a:lumMod val="75000"/>
                  </a:schemeClr>
                </a:solidFill>
              </a:rPr>
              <a:t>Panthalasa</a:t>
            </a:r>
            <a:r>
              <a:rPr lang="en-US" sz="2400" b="1" dirty="0" smtClean="0">
                <a:solidFill>
                  <a:schemeClr val="accent2">
                    <a:lumMod val="75000"/>
                  </a:schemeClr>
                </a:solidFill>
              </a:rPr>
              <a:t>’ </a:t>
            </a:r>
            <a:r>
              <a:rPr lang="en-US" sz="2400" dirty="0" smtClean="0">
                <a:solidFill>
                  <a:schemeClr val="tx2"/>
                </a:solidFill>
              </a:rPr>
              <a:t>representing pacific ocean.</a:t>
            </a:r>
            <a:endParaRPr lang="en-US" sz="2400" dirty="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534400" cy="6172200"/>
          </a:xfrm>
        </p:spPr>
        <p:txBody>
          <a:bodyPr>
            <a:normAutofit lnSpcReduction="10000"/>
          </a:bodyPr>
          <a:lstStyle/>
          <a:p>
            <a:pPr>
              <a:buFont typeface="Wingdings" pitchFamily="2" charset="2"/>
              <a:buChar char="Ø"/>
            </a:pPr>
            <a:r>
              <a:rPr lang="en-US" sz="2400" dirty="0" smtClean="0">
                <a:solidFill>
                  <a:schemeClr val="tx2"/>
                </a:solidFill>
              </a:rPr>
              <a:t>According to Wegener </a:t>
            </a:r>
            <a:r>
              <a:rPr lang="en-US" sz="2400" b="1" dirty="0" smtClean="0"/>
              <a:t>all the continents </a:t>
            </a:r>
            <a:r>
              <a:rPr lang="en-US" sz="2400" dirty="0" smtClean="0">
                <a:solidFill>
                  <a:schemeClr val="tx2"/>
                </a:solidFill>
              </a:rPr>
              <a:t>formed a </a:t>
            </a:r>
            <a:r>
              <a:rPr lang="en-US" sz="2400" b="1" dirty="0" smtClean="0"/>
              <a:t>single</a:t>
            </a:r>
            <a:r>
              <a:rPr lang="en-US" sz="2400" dirty="0" smtClean="0">
                <a:solidFill>
                  <a:schemeClr val="tx2"/>
                </a:solidFill>
              </a:rPr>
              <a:t> </a:t>
            </a:r>
            <a:r>
              <a:rPr lang="en-US" sz="2400" b="1" dirty="0" smtClean="0"/>
              <a:t>continental mass, </a:t>
            </a:r>
            <a:r>
              <a:rPr lang="en-US" sz="2400" dirty="0" smtClean="0">
                <a:solidFill>
                  <a:schemeClr val="tx2"/>
                </a:solidFill>
              </a:rPr>
              <a:t>a </a:t>
            </a:r>
            <a:r>
              <a:rPr lang="en-US" sz="2400" b="1" dirty="0" smtClean="0"/>
              <a:t>mega ocean surrounded </a:t>
            </a:r>
            <a:r>
              <a:rPr lang="en-US" sz="2400" dirty="0" smtClean="0">
                <a:solidFill>
                  <a:schemeClr val="tx2"/>
                </a:solidFill>
              </a:rPr>
              <a:t>by the same.</a:t>
            </a:r>
          </a:p>
          <a:p>
            <a:pPr>
              <a:buFont typeface="Wingdings" pitchFamily="2" charset="2"/>
              <a:buChar char="Ø"/>
            </a:pPr>
            <a:r>
              <a:rPr lang="en-US" sz="2400" dirty="0" smtClean="0">
                <a:solidFill>
                  <a:schemeClr val="tx2"/>
                </a:solidFill>
              </a:rPr>
              <a:t> The supper continents was named </a:t>
            </a:r>
            <a:r>
              <a:rPr lang="en-US" sz="2400" b="1" dirty="0" smtClean="0">
                <a:solidFill>
                  <a:schemeClr val="accent2">
                    <a:lumMod val="75000"/>
                  </a:schemeClr>
                </a:solidFill>
              </a:rPr>
              <a:t>‘</a:t>
            </a:r>
            <a:r>
              <a:rPr lang="en-US" sz="2400" b="1" dirty="0" err="1" smtClean="0">
                <a:solidFill>
                  <a:schemeClr val="accent2">
                    <a:lumMod val="75000"/>
                  </a:schemeClr>
                </a:solidFill>
              </a:rPr>
              <a:t>Panagea</a:t>
            </a:r>
            <a:r>
              <a:rPr lang="en-US" sz="2400" b="1" dirty="0" smtClean="0">
                <a:solidFill>
                  <a:schemeClr val="accent2">
                    <a:lumMod val="75000"/>
                  </a:schemeClr>
                </a:solidFill>
              </a:rPr>
              <a:t>’ </a:t>
            </a:r>
            <a:r>
              <a:rPr lang="en-US" sz="2400" dirty="0" smtClean="0">
                <a:solidFill>
                  <a:schemeClr val="tx2"/>
                </a:solidFill>
              </a:rPr>
              <a:t>which meant all earth.</a:t>
            </a:r>
          </a:p>
          <a:p>
            <a:pPr>
              <a:buFont typeface="Wingdings" pitchFamily="2" charset="2"/>
              <a:buChar char="Ø"/>
            </a:pPr>
            <a:r>
              <a:rPr lang="en-US" sz="2400" dirty="0" smtClean="0">
                <a:solidFill>
                  <a:schemeClr val="tx2"/>
                </a:solidFill>
              </a:rPr>
              <a:t>The mega-ocean was called ‘</a:t>
            </a:r>
            <a:r>
              <a:rPr lang="en-US" sz="2400" b="1" dirty="0" err="1" smtClean="0">
                <a:solidFill>
                  <a:schemeClr val="accent2">
                    <a:lumMod val="75000"/>
                  </a:schemeClr>
                </a:solidFill>
              </a:rPr>
              <a:t>Panthalassa</a:t>
            </a:r>
            <a:r>
              <a:rPr lang="en-US" sz="2400" dirty="0" smtClean="0">
                <a:solidFill>
                  <a:schemeClr val="tx2"/>
                </a:solidFill>
              </a:rPr>
              <a:t>’ meaning all water. </a:t>
            </a:r>
          </a:p>
          <a:p>
            <a:pPr>
              <a:buFont typeface="Wingdings" pitchFamily="2" charset="2"/>
              <a:buChar char="Ø"/>
            </a:pPr>
            <a:r>
              <a:rPr lang="en-US" sz="2400" dirty="0" smtClean="0">
                <a:solidFill>
                  <a:schemeClr val="tx2"/>
                </a:solidFill>
              </a:rPr>
              <a:t>He argued that, </a:t>
            </a:r>
            <a:r>
              <a:rPr lang="en-US" sz="2400" b="1" dirty="0" smtClean="0"/>
              <a:t>around 200 million years ago, </a:t>
            </a:r>
            <a:r>
              <a:rPr lang="en-US" sz="2400" dirty="0" smtClean="0">
                <a:solidFill>
                  <a:schemeClr val="tx2"/>
                </a:solidFill>
              </a:rPr>
              <a:t>the super continent, </a:t>
            </a:r>
            <a:r>
              <a:rPr lang="en-US" sz="2400" b="1" dirty="0" smtClean="0">
                <a:solidFill>
                  <a:schemeClr val="accent2">
                    <a:lumMod val="75000"/>
                  </a:schemeClr>
                </a:solidFill>
              </a:rPr>
              <a:t>‘Pangaea’ </a:t>
            </a:r>
            <a:r>
              <a:rPr lang="en-US" sz="2400" dirty="0" smtClean="0">
                <a:solidFill>
                  <a:schemeClr val="tx2"/>
                </a:solidFill>
              </a:rPr>
              <a:t>began to </a:t>
            </a:r>
            <a:r>
              <a:rPr lang="en-US" sz="2400" dirty="0" smtClean="0"/>
              <a:t>split.</a:t>
            </a:r>
          </a:p>
          <a:p>
            <a:pPr>
              <a:buFont typeface="Wingdings" pitchFamily="2" charset="2"/>
              <a:buChar char="Ø"/>
            </a:pPr>
            <a:r>
              <a:rPr lang="en-US" sz="2400" b="1" dirty="0" smtClean="0"/>
              <a:t>Pangaea first broke </a:t>
            </a:r>
            <a:r>
              <a:rPr lang="en-US" sz="2400" dirty="0" smtClean="0">
                <a:solidFill>
                  <a:schemeClr val="tx2"/>
                </a:solidFill>
              </a:rPr>
              <a:t>into </a:t>
            </a:r>
            <a:r>
              <a:rPr lang="en-US" sz="2400" dirty="0" smtClean="0"/>
              <a:t>two large continental masses </a:t>
            </a:r>
            <a:r>
              <a:rPr lang="en-US" sz="2400" dirty="0" smtClean="0">
                <a:solidFill>
                  <a:schemeClr val="tx2"/>
                </a:solidFill>
              </a:rPr>
              <a:t>as </a:t>
            </a:r>
            <a:r>
              <a:rPr lang="en-US" sz="2400" b="1" dirty="0" err="1" smtClean="0"/>
              <a:t>Laurasia</a:t>
            </a:r>
            <a:r>
              <a:rPr lang="en-US" sz="2400" dirty="0" smtClean="0">
                <a:solidFill>
                  <a:schemeClr val="tx2"/>
                </a:solidFill>
              </a:rPr>
              <a:t> and </a:t>
            </a:r>
            <a:r>
              <a:rPr lang="en-US" sz="2400" b="1" dirty="0" err="1" smtClean="0"/>
              <a:t>Godwanaland</a:t>
            </a:r>
            <a:r>
              <a:rPr lang="en-US" sz="2400" b="1" dirty="0" smtClean="0"/>
              <a:t> </a:t>
            </a:r>
            <a:r>
              <a:rPr lang="en-US" sz="2400" dirty="0" smtClean="0">
                <a:solidFill>
                  <a:schemeClr val="tx2"/>
                </a:solidFill>
              </a:rPr>
              <a:t>forming the </a:t>
            </a:r>
            <a:r>
              <a:rPr lang="en-US" sz="2400" b="1" dirty="0" smtClean="0"/>
              <a:t>northern</a:t>
            </a:r>
            <a:r>
              <a:rPr lang="en-US" sz="2400" dirty="0" smtClean="0">
                <a:solidFill>
                  <a:schemeClr val="tx2"/>
                </a:solidFill>
              </a:rPr>
              <a:t> and </a:t>
            </a:r>
            <a:r>
              <a:rPr lang="en-US" sz="2400" b="1" dirty="0" smtClean="0"/>
              <a:t>southern</a:t>
            </a:r>
            <a:r>
              <a:rPr lang="en-US" sz="2400" dirty="0" smtClean="0">
                <a:solidFill>
                  <a:schemeClr val="tx2"/>
                </a:solidFill>
              </a:rPr>
              <a:t> components respectively. </a:t>
            </a:r>
          </a:p>
          <a:p>
            <a:pPr>
              <a:buFont typeface="Wingdings" pitchFamily="2" charset="2"/>
              <a:buChar char="Ø"/>
            </a:pPr>
            <a:r>
              <a:rPr lang="en-US" sz="2400" dirty="0" smtClean="0">
                <a:solidFill>
                  <a:schemeClr val="tx2"/>
                </a:solidFill>
              </a:rPr>
              <a:t>Subsequently, </a:t>
            </a:r>
            <a:r>
              <a:rPr lang="en-US" sz="2400" b="1" dirty="0" err="1" smtClean="0"/>
              <a:t>Laurasia</a:t>
            </a:r>
            <a:r>
              <a:rPr lang="en-US" sz="2400" b="1" dirty="0" smtClean="0"/>
              <a:t> </a:t>
            </a:r>
            <a:r>
              <a:rPr lang="en-US" sz="2400" dirty="0" smtClean="0">
                <a:solidFill>
                  <a:schemeClr val="tx2"/>
                </a:solidFill>
              </a:rPr>
              <a:t>and </a:t>
            </a:r>
            <a:r>
              <a:rPr lang="en-US" sz="2400" b="1" dirty="0" err="1" smtClean="0"/>
              <a:t>Godwanaland</a:t>
            </a:r>
            <a:r>
              <a:rPr lang="en-US" sz="2400" b="1" dirty="0" smtClean="0"/>
              <a:t> </a:t>
            </a:r>
            <a:r>
              <a:rPr lang="en-US" sz="2400" dirty="0" smtClean="0">
                <a:solidFill>
                  <a:schemeClr val="tx2"/>
                </a:solidFill>
              </a:rPr>
              <a:t>continued to break into various smaller continents that exist today.</a:t>
            </a:r>
          </a:p>
          <a:p>
            <a:pPr>
              <a:buFont typeface="Wingdings" pitchFamily="2" charset="2"/>
              <a:buChar char="Ø"/>
            </a:pPr>
            <a:r>
              <a:rPr lang="en-US" sz="2400" b="1" dirty="0" err="1" smtClean="0"/>
              <a:t>Lauratia</a:t>
            </a:r>
            <a:r>
              <a:rPr lang="en-US" sz="2400" b="1" dirty="0" smtClean="0"/>
              <a:t> consisting </a:t>
            </a:r>
            <a:r>
              <a:rPr lang="en-US" sz="2400" dirty="0" smtClean="0">
                <a:solidFill>
                  <a:schemeClr val="tx2"/>
                </a:solidFill>
              </a:rPr>
              <a:t>of present </a:t>
            </a:r>
            <a:r>
              <a:rPr lang="en-US" sz="2400" b="1" dirty="0" smtClean="0"/>
              <a:t>North America, Europe </a:t>
            </a:r>
            <a:r>
              <a:rPr lang="en-US" sz="2400" dirty="0" smtClean="0">
                <a:solidFill>
                  <a:schemeClr val="tx2"/>
                </a:solidFill>
              </a:rPr>
              <a:t>and </a:t>
            </a:r>
            <a:r>
              <a:rPr lang="en-US" sz="2400" b="1" dirty="0" smtClean="0"/>
              <a:t>Asia</a:t>
            </a:r>
            <a:r>
              <a:rPr lang="en-US" sz="2400" dirty="0" smtClean="0">
                <a:solidFill>
                  <a:schemeClr val="tx2"/>
                </a:solidFill>
              </a:rPr>
              <a:t> formed northern part of the Pangaea while </a:t>
            </a:r>
            <a:r>
              <a:rPr lang="en-US" sz="2400" b="1" dirty="0" err="1" smtClean="0"/>
              <a:t>Godwanaland</a:t>
            </a:r>
            <a:r>
              <a:rPr lang="en-US" sz="2400" b="1" dirty="0" smtClean="0"/>
              <a:t> consisting </a:t>
            </a:r>
            <a:r>
              <a:rPr lang="en-US" sz="2400" dirty="0" smtClean="0">
                <a:solidFill>
                  <a:schemeClr val="tx2"/>
                </a:solidFill>
              </a:rPr>
              <a:t>of </a:t>
            </a:r>
            <a:r>
              <a:rPr lang="en-US" sz="2400" b="1" dirty="0" smtClean="0"/>
              <a:t>South America, Africa, </a:t>
            </a:r>
            <a:r>
              <a:rPr lang="en-US" sz="2400" b="1" dirty="0" err="1" smtClean="0"/>
              <a:t>Medagascar</a:t>
            </a:r>
            <a:r>
              <a:rPr lang="en-US" sz="2400" b="1" dirty="0" smtClean="0"/>
              <a:t>,</a:t>
            </a:r>
            <a:r>
              <a:rPr lang="en-US" sz="2400" dirty="0" smtClean="0">
                <a:solidFill>
                  <a:schemeClr val="tx2"/>
                </a:solidFill>
              </a:rPr>
              <a:t> ( </a:t>
            </a:r>
            <a:r>
              <a:rPr lang="en-US" sz="2400" b="1" dirty="0" smtClean="0">
                <a:solidFill>
                  <a:schemeClr val="accent6">
                    <a:lumMod val="75000"/>
                  </a:schemeClr>
                </a:solidFill>
              </a:rPr>
              <a:t>now </a:t>
            </a:r>
            <a:r>
              <a:rPr lang="en-US" sz="2400" b="1" dirty="0" err="1" smtClean="0">
                <a:solidFill>
                  <a:schemeClr val="accent6">
                    <a:lumMod val="75000"/>
                  </a:schemeClr>
                </a:solidFill>
              </a:rPr>
              <a:t>malagasy</a:t>
            </a:r>
            <a:r>
              <a:rPr lang="en-US" sz="2400" b="1" dirty="0" smtClean="0"/>
              <a:t>) peninsular India, Australia </a:t>
            </a:r>
            <a:r>
              <a:rPr lang="en-US" sz="2400" dirty="0" smtClean="0">
                <a:solidFill>
                  <a:schemeClr val="tx2"/>
                </a:solidFill>
              </a:rPr>
              <a:t>and </a:t>
            </a:r>
            <a:r>
              <a:rPr lang="en-US" sz="2400" b="1" dirty="0" smtClean="0"/>
              <a:t>Antarctica </a:t>
            </a:r>
            <a:r>
              <a:rPr lang="en-US" sz="2400" dirty="0" smtClean="0">
                <a:solidFill>
                  <a:schemeClr val="tx2"/>
                </a:solidFill>
              </a:rPr>
              <a:t>represented the southern part of the Pangaea.</a:t>
            </a:r>
            <a:endParaRPr lang="en-US" sz="2400" dirty="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87362"/>
          </a:xfrm>
        </p:spPr>
        <p:txBody>
          <a:bodyPr>
            <a:noAutofit/>
          </a:bodyPr>
          <a:lstStyle/>
          <a:p>
            <a:r>
              <a:rPr lang="en-US" sz="2800" dirty="0" smtClean="0"/>
              <a:t>Present location of continents and oceanic bodies </a:t>
            </a:r>
            <a:endParaRPr lang="en-US" sz="2800" dirty="0"/>
          </a:p>
        </p:txBody>
      </p:sp>
      <p:pic>
        <p:nvPicPr>
          <p:cNvPr id="1026" name="Picture 2" descr="C:\Users\Tech\Downloads\world-map.jpg"/>
          <p:cNvPicPr>
            <a:picLocks noGrp="1" noChangeAspect="1" noChangeArrowheads="1"/>
          </p:cNvPicPr>
          <p:nvPr>
            <p:ph idx="1"/>
          </p:nvPr>
        </p:nvPicPr>
        <p:blipFill>
          <a:blip r:embed="rId2" cstate="print"/>
          <a:srcRect/>
          <a:stretch>
            <a:fillRect/>
          </a:stretch>
        </p:blipFill>
        <p:spPr bwMode="auto">
          <a:xfrm>
            <a:off x="381000" y="1066800"/>
            <a:ext cx="8534400" cy="5486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Evidences in support of the Theory</a:t>
            </a:r>
            <a:endParaRPr lang="en-US" dirty="0"/>
          </a:p>
        </p:txBody>
      </p:sp>
      <p:sp>
        <p:nvSpPr>
          <p:cNvPr id="3" name="Content Placeholder 2"/>
          <p:cNvSpPr>
            <a:spLocks noGrp="1"/>
          </p:cNvSpPr>
          <p:nvPr>
            <p:ph idx="1"/>
          </p:nvPr>
        </p:nvSpPr>
        <p:spPr>
          <a:xfrm>
            <a:off x="304800" y="990600"/>
            <a:ext cx="8534400" cy="5486400"/>
          </a:xfrm>
        </p:spPr>
        <p:txBody>
          <a:bodyPr>
            <a:normAutofit/>
          </a:bodyPr>
          <a:lstStyle/>
          <a:p>
            <a:pPr>
              <a:buFont typeface="Wingdings" pitchFamily="2" charset="2"/>
              <a:buChar char="Ø"/>
            </a:pPr>
            <a:r>
              <a:rPr lang="en-US" sz="2400" dirty="0" smtClean="0">
                <a:solidFill>
                  <a:schemeClr val="tx2"/>
                </a:solidFill>
              </a:rPr>
              <a:t>Wegener has successfully attempted to prove the unification of all landmasses on the basis of evidence gathered from </a:t>
            </a:r>
            <a:r>
              <a:rPr lang="en-US" sz="2400" b="1" dirty="0" smtClean="0"/>
              <a:t>geological, climate and floral records.</a:t>
            </a:r>
          </a:p>
          <a:p>
            <a:pPr>
              <a:buNone/>
            </a:pPr>
            <a:endParaRPr lang="en-US" sz="2400" dirty="0" smtClean="0">
              <a:solidFill>
                <a:schemeClr val="tx2"/>
              </a:solidFill>
            </a:endParaRPr>
          </a:p>
          <a:p>
            <a:pPr>
              <a:buFont typeface="Wingdings" pitchFamily="2" charset="2"/>
              <a:buChar char="Ø"/>
            </a:pPr>
            <a:r>
              <a:rPr lang="en-US" sz="2400" dirty="0" smtClean="0">
                <a:solidFill>
                  <a:schemeClr val="tx2"/>
                </a:solidFill>
              </a:rPr>
              <a:t>The following evidence support the concept of the existence of Pangaea during carboniferous period.</a:t>
            </a:r>
          </a:p>
          <a:p>
            <a:pPr>
              <a:buNone/>
            </a:pPr>
            <a:endParaRPr lang="en-US" sz="2400" dirty="0" smtClean="0">
              <a:solidFill>
                <a:schemeClr val="tx2"/>
              </a:solidFill>
            </a:endParaRPr>
          </a:p>
          <a:p>
            <a:pPr marL="514350" indent="-514350">
              <a:buAutoNum type="arabicParenBoth"/>
            </a:pPr>
            <a:r>
              <a:rPr lang="en-US" sz="2400" b="1" dirty="0" smtClean="0">
                <a:solidFill>
                  <a:schemeClr val="accent2">
                    <a:lumMod val="75000"/>
                  </a:schemeClr>
                </a:solidFill>
              </a:rPr>
              <a:t>The matching of continents (Jig-saw-fit)</a:t>
            </a:r>
          </a:p>
          <a:p>
            <a:pPr marL="514350" indent="-514350">
              <a:buNone/>
            </a:pPr>
            <a:r>
              <a:rPr lang="en-US" sz="2400" dirty="0" smtClean="0">
                <a:solidFill>
                  <a:schemeClr val="tx2"/>
                </a:solidFill>
              </a:rPr>
              <a:t>      According to Wegener there is </a:t>
            </a:r>
            <a:r>
              <a:rPr lang="en-US" sz="2400" b="1" dirty="0" smtClean="0"/>
              <a:t>geographical similarity </a:t>
            </a:r>
            <a:r>
              <a:rPr lang="en-US" sz="2400" dirty="0" smtClean="0">
                <a:solidFill>
                  <a:schemeClr val="tx2"/>
                </a:solidFill>
              </a:rPr>
              <a:t>along </a:t>
            </a:r>
            <a:r>
              <a:rPr lang="en-US" sz="2400" b="1" dirty="0" smtClean="0"/>
              <a:t>both the coast of the Atlantic ocean. </a:t>
            </a:r>
            <a:r>
              <a:rPr lang="en-US" sz="2400" dirty="0" smtClean="0">
                <a:solidFill>
                  <a:schemeClr val="tx2"/>
                </a:solidFill>
              </a:rPr>
              <a:t>Both the opposing coast of the Atlantic can be fitted together in the same way as two cut off pieces of wood can be refitted ( </a:t>
            </a:r>
            <a:r>
              <a:rPr lang="en-US" sz="2400" b="1" dirty="0" smtClean="0"/>
              <a:t>Jig-saw-fit)</a:t>
            </a:r>
            <a:r>
              <a:rPr lang="en-US" sz="2400" dirty="0" smtClean="0">
                <a:solidFill>
                  <a:schemeClr val="tx2"/>
                </a:solidFill>
              </a:rPr>
              <a:t>. Fig.5.3</a:t>
            </a:r>
            <a:endParaRPr lang="en-US" sz="2400" dirty="0">
              <a:solidFill>
                <a:schemeClr val="tx2"/>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1365</Words>
  <Application>Microsoft Office PowerPoint</Application>
  <PresentationFormat>On-screen Show (4:3)</PresentationFormat>
  <Paragraphs>64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Continents and Ocean Basins </vt:lpstr>
      <vt:lpstr>Some basic characteristic features of the distributional pattern of the continents and ocean basins</vt:lpstr>
      <vt:lpstr>Slide 3</vt:lpstr>
      <vt:lpstr>Continental Drift Theory of Wegener</vt:lpstr>
      <vt:lpstr>Slide 5</vt:lpstr>
      <vt:lpstr>Basic premise of the theory</vt:lpstr>
      <vt:lpstr>Slide 7</vt:lpstr>
      <vt:lpstr>Present location of continents and oceanic bodies </vt:lpstr>
      <vt:lpstr>Evidences in support of the Theory</vt:lpstr>
      <vt:lpstr>Jig-saw-fit</vt:lpstr>
      <vt:lpstr>Geological based evidence</vt:lpstr>
      <vt:lpstr>Distribution of fossils</vt:lpstr>
      <vt:lpstr>Force responsible for the drift</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Continents and Ocean Basins</dc:title>
  <dc:creator>Tech</dc:creator>
  <cp:lastModifiedBy>Tech</cp:lastModifiedBy>
  <cp:revision>44</cp:revision>
  <dcterms:created xsi:type="dcterms:W3CDTF">2019-09-13T10:23:07Z</dcterms:created>
  <dcterms:modified xsi:type="dcterms:W3CDTF">2019-09-15T10:39:17Z</dcterms:modified>
</cp:coreProperties>
</file>